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2E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6D4C8-1997-4F03-9F92-2F5F05CC2A04}" type="datetimeFigureOut">
              <a:rPr lang="pt-PT" smtClean="0"/>
              <a:t>23/04/2022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0B79B0-F9A0-402D-91B9-B75B1D1CAC0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41293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b037fe8d8_1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b037fe8d8_1_1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cee70153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cee70153f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cee70153f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cee70153f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cee70153f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cee70153f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cee70153f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cee70153f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cee70153f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cee70153f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B03308-9D95-4EFD-973C-848737C67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A41A54-CC93-4C7B-A38A-31A3FF3069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931F7A2-F10A-4ABF-8A13-5C259B45A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7B3F-8772-4C7E-9C7B-C3E24CC95C5C}" type="datetimeFigureOut">
              <a:rPr lang="pt-PT" smtClean="0"/>
              <a:t>23/04/2022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AFF2D38-C700-4E5E-BDAA-37E0F3584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B0252D4-AE5E-4887-9895-F9D8F9EEE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13E-36E9-4F46-8838-D6C96CF02C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9866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130EE0-1A17-4089-A110-F38240341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F4E281D4-A6E5-476D-A0C3-CD14C633A5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1533012-0247-4BEF-9255-03AC15130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7B3F-8772-4C7E-9C7B-C3E24CC95C5C}" type="datetimeFigureOut">
              <a:rPr lang="pt-PT" smtClean="0"/>
              <a:t>23/04/2022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D68C4E6-9BBD-44F6-9D3C-F3FB1EDF7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EC5E716-318C-4607-80EA-77241E27E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13E-36E9-4F46-8838-D6C96CF02C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20037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DBBBE6-32CE-4875-8A19-0A5682BA46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7AC5DE21-F382-4811-96E9-40FEDAD8F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93E4C0F-ED7C-471B-9F12-895BD5F43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7B3F-8772-4C7E-9C7B-C3E24CC95C5C}" type="datetimeFigureOut">
              <a:rPr lang="pt-PT" smtClean="0"/>
              <a:t>23/04/2022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84F1A0B-5DD2-40FA-9048-9826B577F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BC924CF-F9E7-4B28-9712-73B34C6F7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13E-36E9-4F46-8838-D6C96CF02C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34973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3663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EFF36A-1AB8-4CAF-8048-8905FC7B2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992FF44-174F-4982-A0CA-B7BC43796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8C09B52-E572-4829-A73B-53BEADBB6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7B3F-8772-4C7E-9C7B-C3E24CC95C5C}" type="datetimeFigureOut">
              <a:rPr lang="pt-PT" smtClean="0"/>
              <a:t>23/04/2022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24D81CD-36F7-4340-9EE8-31EA2D348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8D7900C-9D0E-4006-B2B3-9FA065D93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13E-36E9-4F46-8838-D6C96CF02C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55220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854206-915E-4351-8234-BB5635AD3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354CE7B-F663-45EF-817D-A5CC40D37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4534D8A-1538-4163-9189-A3E34024A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7B3F-8772-4C7E-9C7B-C3E24CC95C5C}" type="datetimeFigureOut">
              <a:rPr lang="pt-PT" smtClean="0"/>
              <a:t>23/04/2022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57B1444-7B24-4A20-8769-13B1BECE0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06D7609-3A25-45FC-A51E-66FBA5ADE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13E-36E9-4F46-8838-D6C96CF02C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68837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9DAAC-5264-4035-8A0C-EF222D4B9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538BB05-46BB-44CA-922C-F515214CB6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079C2984-7F24-46F6-AE80-6B6B3E7F10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A959EDB9-D00E-472B-988A-496B89716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7B3F-8772-4C7E-9C7B-C3E24CC95C5C}" type="datetimeFigureOut">
              <a:rPr lang="pt-PT" smtClean="0"/>
              <a:t>23/04/2022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031AD70-96A6-4FB6-91B0-CDBB38EC2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F9936A2-6D8B-4809-88C5-755C34A12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13E-36E9-4F46-8838-D6C96CF02C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34351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4CC648-5A35-499C-8088-2FD4421C7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C97EE90D-E1D2-4AB1-B83C-8C8DD6F4E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1E2954EA-AB13-49C6-B79F-6CD4548D5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6C9B362D-82BE-4B6B-97F0-74CF8A5F95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44F5320C-56B6-4F4F-91B2-5F94D54CC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6FE1DC28-4735-4CB4-881B-3057BB99D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7B3F-8772-4C7E-9C7B-C3E24CC95C5C}" type="datetimeFigureOut">
              <a:rPr lang="pt-PT" smtClean="0"/>
              <a:t>23/04/2022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CAF11517-E632-428B-B3C6-CF7E7DECA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FCF66C79-0951-4939-BD77-0398F2F05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13E-36E9-4F46-8838-D6C96CF02C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881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986BEE-E0A8-4235-9CAC-EC2233B35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611863F4-BCF3-4611-8EFD-DFA6ABCC7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7B3F-8772-4C7E-9C7B-C3E24CC95C5C}" type="datetimeFigureOut">
              <a:rPr lang="pt-PT" smtClean="0"/>
              <a:t>23/04/2022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4388D288-FBC8-4365-B84D-8F075BF80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96DEFC87-C262-4915-B8A4-1BA79C310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13E-36E9-4F46-8838-D6C96CF02C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6011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BDBCC85B-1E39-41BD-B015-17AE8A5D6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7B3F-8772-4C7E-9C7B-C3E24CC95C5C}" type="datetimeFigureOut">
              <a:rPr lang="pt-PT" smtClean="0"/>
              <a:t>23/04/2022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BE1B02DB-EACB-4D2D-983F-822D2CF6E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170B0489-A2CD-48F9-AA32-548CECB92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13E-36E9-4F46-8838-D6C96CF02C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0941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706E3B-3805-4A1C-8D19-121620812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D892495-C9C8-4E1E-B026-04C199300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17E6D6DD-E602-4175-8860-0C52E0718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DE9022D-96D0-42DA-99E7-A5CA45552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7B3F-8772-4C7E-9C7B-C3E24CC95C5C}" type="datetimeFigureOut">
              <a:rPr lang="pt-PT" smtClean="0"/>
              <a:t>23/04/2022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03ABABFB-AB0F-4300-B4D9-A93C2F0E3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33BF62D-7B59-4E02-BA23-F119A2D84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13E-36E9-4F46-8838-D6C96CF02C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2156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66041A-D206-4751-964F-A8698F8A2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0661D28B-528E-45FC-A7D8-B3D3962FD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C67B38E1-E377-4D80-A46F-5FF704974C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796A158A-BAD5-4522-930E-EC68BBFD6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7B3F-8772-4C7E-9C7B-C3E24CC95C5C}" type="datetimeFigureOut">
              <a:rPr lang="pt-PT" smtClean="0"/>
              <a:t>23/04/2022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779C2AFA-33EA-440F-97A1-4BFCBB7BD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ADDCCC39-C037-49EF-B9BA-FD5DAD2D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13E-36E9-4F46-8838-D6C96CF02C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24949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2E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F0541D58-48FF-4B09-B526-92E59C526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06143ABD-6F36-42C4-8A60-833F602F4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C7DF11B-827F-4F50-A12E-A4CF3BA76C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C7B3F-8772-4C7E-9C7B-C3E24CC95C5C}" type="datetimeFigureOut">
              <a:rPr lang="pt-PT" smtClean="0"/>
              <a:t>23/04/2022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B61BDC8-6A81-4CD7-9122-F0FAAA85E1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47B9BAC-8F0B-4981-9C6B-3ECF5D5B03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8E13E-36E9-4F46-8838-D6C96CF02C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785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monsense.org/education/digital-citizenship/lesson/my-media-choice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www.digitalpassport.org/twalkers.html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 de Texto 2">
            <a:extLst>
              <a:ext uri="{FF2B5EF4-FFF2-40B4-BE49-F238E27FC236}">
                <a16:creationId xmlns:a16="http://schemas.microsoft.com/office/drawing/2014/main" id="{57C872B9-C34C-4017-905E-AF5E414BB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8615" y="3027680"/>
            <a:ext cx="4940300" cy="4013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PT" sz="2000" b="1" dirty="0">
                <a:solidFill>
                  <a:srgbClr val="7F7F7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Análise de escolhas de </a:t>
            </a:r>
            <a:r>
              <a:rPr lang="pt-PT" sz="2000" b="1" i="1" dirty="0">
                <a:solidFill>
                  <a:srgbClr val="7F7F7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media</a:t>
            </a:r>
            <a:endParaRPr lang="pt-PT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Conexão reta 4">
            <a:extLst>
              <a:ext uri="{FF2B5EF4-FFF2-40B4-BE49-F238E27FC236}">
                <a16:creationId xmlns:a16="http://schemas.microsoft.com/office/drawing/2014/main" id="{274CD8C3-A218-475E-8E39-5B035B970E33}"/>
              </a:ext>
            </a:extLst>
          </p:cNvPr>
          <p:cNvCxnSpPr/>
          <p:nvPr/>
        </p:nvCxnSpPr>
        <p:spPr>
          <a:xfrm>
            <a:off x="4473345" y="1621790"/>
            <a:ext cx="0" cy="1805940"/>
          </a:xfrm>
          <a:prstGeom prst="line">
            <a:avLst/>
          </a:prstGeom>
          <a:ln w="38100">
            <a:solidFill>
              <a:srgbClr val="D32E3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 de Texto 2">
            <a:extLst>
              <a:ext uri="{FF2B5EF4-FFF2-40B4-BE49-F238E27FC236}">
                <a16:creationId xmlns:a16="http://schemas.microsoft.com/office/drawing/2014/main" id="{67C6E2F3-938A-4960-B171-225A09B419D6}"/>
              </a:ext>
            </a:extLst>
          </p:cNvPr>
          <p:cNvSpPr txBox="1">
            <a:spLocks noChangeArrowheads="1"/>
          </p:cNvSpPr>
          <p:nvPr/>
        </p:nvSpPr>
        <p:spPr bwMode="auto">
          <a:xfrm rot="19958976">
            <a:off x="2166390" y="1953260"/>
            <a:ext cx="2597150" cy="737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PT" sz="16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APRENDER COM A</a:t>
            </a:r>
            <a:br>
              <a:rPr lang="pt-PT" sz="16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PT" sz="16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BIBLIOTECA ESCOLAR</a:t>
            </a:r>
            <a:endParaRPr lang="pt-P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aixa de Texto 2">
            <a:extLst>
              <a:ext uri="{FF2B5EF4-FFF2-40B4-BE49-F238E27FC236}">
                <a16:creationId xmlns:a16="http://schemas.microsoft.com/office/drawing/2014/main" id="{885E1A3E-9C50-43B7-947A-60ECD2961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8615" y="2330450"/>
            <a:ext cx="2514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PT" sz="1800">
                <a:solidFill>
                  <a:srgbClr val="D32E3F"/>
                </a:solidFill>
                <a:effectLst/>
                <a:latin typeface="Nickname DEMO" panose="0200050600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Recursos de apoio</a:t>
            </a:r>
            <a:endParaRPr lang="pt-PT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" name="Conexão reta 7">
            <a:extLst>
              <a:ext uri="{FF2B5EF4-FFF2-40B4-BE49-F238E27FC236}">
                <a16:creationId xmlns:a16="http://schemas.microsoft.com/office/drawing/2014/main" id="{726C1E5F-BAC5-4B98-B62E-B729BAB360A1}"/>
              </a:ext>
            </a:extLst>
          </p:cNvPr>
          <p:cNvCxnSpPr/>
          <p:nvPr/>
        </p:nvCxnSpPr>
        <p:spPr>
          <a:xfrm flipV="1">
            <a:off x="2468015" y="2965450"/>
            <a:ext cx="7520940" cy="0"/>
          </a:xfrm>
          <a:prstGeom prst="line">
            <a:avLst/>
          </a:prstGeom>
          <a:ln w="38100">
            <a:solidFill>
              <a:srgbClr val="D32E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>
            <a:extLst>
              <a:ext uri="{FF2B5EF4-FFF2-40B4-BE49-F238E27FC236}">
                <a16:creationId xmlns:a16="http://schemas.microsoft.com/office/drawing/2014/main" id="{CAB19D34-DB3D-4532-8BED-13F0842E87B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79" t="1164" b="93326"/>
          <a:stretch/>
        </p:blipFill>
        <p:spPr bwMode="auto">
          <a:xfrm>
            <a:off x="4633365" y="1718945"/>
            <a:ext cx="5431155" cy="6159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Caixa de Texto 2">
            <a:extLst>
              <a:ext uri="{FF2B5EF4-FFF2-40B4-BE49-F238E27FC236}">
                <a16:creationId xmlns:a16="http://schemas.microsoft.com/office/drawing/2014/main" id="{52C044E4-5A44-49A8-B52F-E3B0A57F8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710" y="2640965"/>
            <a:ext cx="494030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PT" sz="1600" b="1">
                <a:solidFill>
                  <a:srgbClr val="7F7F7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Atividade: </a:t>
            </a:r>
            <a:r>
              <a:rPr lang="pt-PT" sz="1600">
                <a:solidFill>
                  <a:srgbClr val="7F7F7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minhas escolhas de </a:t>
            </a:r>
            <a:r>
              <a:rPr lang="pt-PT" sz="1600" i="1">
                <a:solidFill>
                  <a:srgbClr val="7F7F7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media</a:t>
            </a:r>
            <a:endParaRPr lang="pt-PT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AC376CD5-C1F4-4104-B5FD-926830D898FD}"/>
              </a:ext>
            </a:extLst>
          </p:cNvPr>
          <p:cNvSpPr txBox="1"/>
          <p:nvPr/>
        </p:nvSpPr>
        <p:spPr>
          <a:xfrm>
            <a:off x="291316" y="5870864"/>
            <a:ext cx="14919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Fonte: </a:t>
            </a:r>
            <a:r>
              <a:rPr lang="pt-PT" dirty="0" err="1">
                <a:hlinkClick r:id="rId3"/>
              </a:rPr>
              <a:t>My</a:t>
            </a:r>
            <a:r>
              <a:rPr lang="pt-PT" dirty="0">
                <a:hlinkClick r:id="rId3"/>
              </a:rPr>
              <a:t> media </a:t>
            </a:r>
            <a:r>
              <a:rPr lang="pt-PT" dirty="0" err="1">
                <a:hlinkClick r:id="rId3"/>
              </a:rPr>
              <a:t>choices</a:t>
            </a:r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4D7235D0-873E-46B3-9789-6D1675A8F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316" y="0"/>
            <a:ext cx="14919024" cy="1287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2049" name="Imagem 7">
            <a:extLst>
              <a:ext uri="{FF2B5EF4-FFF2-40B4-BE49-F238E27FC236}">
                <a16:creationId xmlns:a16="http://schemas.microsoft.com/office/drawing/2014/main" id="{6BB79DAB-91E5-48E9-86DA-F71C662D68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08" y="6227902"/>
            <a:ext cx="1990961" cy="377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3">
            <a:extLst>
              <a:ext uri="{FF2B5EF4-FFF2-40B4-BE49-F238E27FC236}">
                <a16:creationId xmlns:a16="http://schemas.microsoft.com/office/drawing/2014/main" id="{DBD1FB80-C4AE-4A92-922F-D361F5547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6969" y="6332529"/>
            <a:ext cx="6921426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700" b="0" i="0" u="none" strike="noStrike" cap="none" normalizeH="0" baseline="0" dirty="0">
                <a:ln>
                  <a:noFill/>
                </a:ln>
                <a:solidFill>
                  <a:srgbClr val="A6A6A6"/>
                </a:solidFill>
                <a:effectLst/>
                <a:latin typeface="Raleway" panose="020B0503030101060003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https://www.digitalpassport.org/twalkers.html</a:t>
            </a:r>
            <a:r>
              <a:rPr kumimoji="0" lang="pt-PT" altLang="pt-PT" sz="700" b="0" i="0" u="none" strike="noStrike" cap="none" normalizeH="0" baseline="0" dirty="0">
                <a:ln>
                  <a:noFill/>
                </a:ln>
                <a:solidFill>
                  <a:srgbClr val="A6A6A6"/>
                </a:solidFill>
                <a:effectLst/>
                <a:latin typeface="Raleway" panose="020B05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pt-PT" altLang="pt-PT" sz="6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Raleway" panose="020B05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| </a:t>
            </a:r>
            <a:r>
              <a:rPr kumimoji="0" lang="pt-PT" altLang="pt-PT" sz="700" b="0" i="0" u="none" strike="noStrike" cap="none" normalizeH="0" baseline="0" dirty="0">
                <a:ln>
                  <a:noFill/>
                </a:ln>
                <a:solidFill>
                  <a:srgbClr val="A6A6A6"/>
                </a:solidFill>
                <a:effectLst/>
                <a:latin typeface="Raleway" panose="020B05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Rede de Bibliotecas Escolares (Aprender com a Biblioteca Escolar </a:t>
            </a:r>
            <a:r>
              <a:rPr kumimoji="0" lang="pt-PT" altLang="pt-PT" sz="700" b="0" i="0" u="none" strike="noStrike" cap="none" normalizeH="0" baseline="0" dirty="0">
                <a:ln>
                  <a:noFill/>
                </a:ln>
                <a:solidFill>
                  <a:srgbClr val="A6A6A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kumimoji="0" lang="pt-PT" altLang="pt-PT" sz="700" b="0" i="0" u="none" strike="noStrike" cap="none" normalizeH="0" baseline="0" dirty="0">
                <a:ln>
                  <a:noFill/>
                </a:ln>
                <a:solidFill>
                  <a:srgbClr val="A6A6A6"/>
                </a:solidFill>
                <a:effectLst/>
                <a:latin typeface="Raleway" panose="020B05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Saber usar os media)</a:t>
            </a:r>
            <a:endParaRPr kumimoji="0" lang="pt-PT" altLang="pt-PT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P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98F86702-8C29-4EC4-8180-20BDB32D81F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037" y="2364880"/>
            <a:ext cx="539750" cy="539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12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1"/>
          <p:cNvPicPr preferRelativeResize="0"/>
          <p:nvPr/>
        </p:nvPicPr>
        <p:blipFill rotWithShape="1">
          <a:blip r:embed="rId3">
            <a:alphaModFix/>
          </a:blip>
          <a:srcRect b="57852"/>
          <a:stretch/>
        </p:blipFill>
        <p:spPr>
          <a:xfrm>
            <a:off x="526168" y="777800"/>
            <a:ext cx="11139665" cy="6080203"/>
          </a:xfrm>
          <a:prstGeom prst="rect">
            <a:avLst/>
          </a:prstGeom>
          <a:noFill/>
          <a:ln>
            <a:noFill/>
          </a:ln>
          <a:effectLst>
            <a:outerShdw blurRad="57150" dist="19050" dir="21300000" algn="bl" rotWithShape="0">
              <a:srgbClr val="000000">
                <a:alpha val="48000"/>
              </a:srgbClr>
            </a:outerShdw>
          </a:effectLst>
        </p:spPr>
      </p:pic>
      <p:sp>
        <p:nvSpPr>
          <p:cNvPr id="88" name="Google Shape;88;p11"/>
          <p:cNvSpPr/>
          <p:nvPr/>
        </p:nvSpPr>
        <p:spPr>
          <a:xfrm>
            <a:off x="531133" y="788900"/>
            <a:ext cx="11134800" cy="60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aphicFrame>
        <p:nvGraphicFramePr>
          <p:cNvPr id="89" name="Google Shape;89;p11"/>
          <p:cNvGraphicFramePr/>
          <p:nvPr>
            <p:extLst>
              <p:ext uri="{D42A27DB-BD31-4B8C-83A1-F6EECF244321}">
                <p14:modId xmlns:p14="http://schemas.microsoft.com/office/powerpoint/2010/main" val="3870358923"/>
              </p:ext>
            </p:extLst>
          </p:nvPr>
        </p:nvGraphicFramePr>
        <p:xfrm>
          <a:off x="821051" y="976467"/>
          <a:ext cx="10554966" cy="643466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086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2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8853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O quê?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L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Quando?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Quanto tempo?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R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613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5300" b="1" dirty="0">
                          <a:latin typeface="Fairwater Script" panose="020B0604020202020204" pitchFamily="2" charset="0"/>
                          <a:ea typeface="STXingkai" panose="020B0503020204020204" pitchFamily="2" charset="-122"/>
                          <a:cs typeface="Cavolini" panose="020B0502040204020203" pitchFamily="66" charset="0"/>
                          <a:sym typeface="Caveat"/>
                        </a:rPr>
                        <a:t>Vi vídeos com gatos no telemóvel da minha mãe.</a:t>
                      </a:r>
                      <a:endParaRPr sz="5300" b="1" dirty="0">
                        <a:latin typeface="Fairwater Script" panose="020B0604020202020204" pitchFamily="2" charset="0"/>
                        <a:ea typeface="STXingkai" panose="020B0503020204020204" pitchFamily="2" charset="-122"/>
                        <a:cs typeface="Cavolini" panose="020B0502040204020203" pitchFamily="66" charset="0"/>
                        <a:sym typeface="Caveat"/>
                      </a:endParaRPr>
                    </a:p>
                  </a:txBody>
                  <a:tcPr marL="84667" marR="84667" marT="84667" marB="84667">
                    <a:lnL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5300" b="1" dirty="0">
                          <a:latin typeface="Fairwater Script" panose="020B0604020202020204" pitchFamily="2" charset="0"/>
                          <a:ea typeface="STXingkai" panose="020B0503020204020204" pitchFamily="2" charset="-122"/>
                          <a:cs typeface="Cavolini" panose="020B0502040204020203" pitchFamily="66" charset="0"/>
                          <a:sym typeface="Caveat"/>
                        </a:rPr>
                        <a:t>Segunda de manhã, antes da escola</a:t>
                      </a:r>
                      <a:endParaRPr sz="5300" b="1" dirty="0">
                        <a:latin typeface="Fairwater Script" panose="020B0604020202020204" pitchFamily="2" charset="0"/>
                        <a:ea typeface="STXingkai" panose="020B0503020204020204" pitchFamily="2" charset="-122"/>
                        <a:cs typeface="Cavolini" panose="020B0502040204020203" pitchFamily="66" charset="0"/>
                        <a:sym typeface="Caveat"/>
                      </a:endParaRPr>
                    </a:p>
                  </a:txBody>
                  <a:tcPr marL="84667" marR="84667" marT="84667" marB="84667"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5300" b="1" dirty="0">
                          <a:latin typeface="Fairwater Script" panose="020B0604020202020204" pitchFamily="2" charset="0"/>
                          <a:ea typeface="STXingkai" panose="020B0503020204020204" pitchFamily="2" charset="-122"/>
                          <a:cs typeface="Cavolini" panose="020B0502040204020203" pitchFamily="66" charset="0"/>
                          <a:sym typeface="Caveat"/>
                        </a:rPr>
                        <a:t>Durante cerca de 20 minutos</a:t>
                      </a:r>
                      <a:endParaRPr sz="5300" b="1" dirty="0">
                        <a:latin typeface="Fairwater Script" panose="020B0604020202020204" pitchFamily="2" charset="0"/>
                        <a:ea typeface="STXingkai" panose="020B0503020204020204" pitchFamily="2" charset="-122"/>
                        <a:cs typeface="Cavolini" panose="020B0502040204020203" pitchFamily="66" charset="0"/>
                        <a:sym typeface="Caveat"/>
                      </a:endParaRPr>
                    </a:p>
                  </a:txBody>
                  <a:tcPr marL="84667" marR="84667" marT="84667" marB="84667">
                    <a:lnR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2"/>
          <p:cNvPicPr preferRelativeResize="0"/>
          <p:nvPr/>
        </p:nvPicPr>
        <p:blipFill rotWithShape="1">
          <a:blip r:embed="rId3">
            <a:alphaModFix/>
          </a:blip>
          <a:srcRect b="57852"/>
          <a:stretch/>
        </p:blipFill>
        <p:spPr>
          <a:xfrm>
            <a:off x="526168" y="777800"/>
            <a:ext cx="11139665" cy="6080203"/>
          </a:xfrm>
          <a:prstGeom prst="rect">
            <a:avLst/>
          </a:prstGeom>
          <a:noFill/>
          <a:ln>
            <a:noFill/>
          </a:ln>
          <a:effectLst>
            <a:outerShdw blurRad="57150" dist="19050" dir="21300000" algn="bl" rotWithShape="0">
              <a:srgbClr val="000000">
                <a:alpha val="48000"/>
              </a:srgbClr>
            </a:outerShdw>
          </a:effectLst>
        </p:spPr>
      </p:pic>
      <p:sp>
        <p:nvSpPr>
          <p:cNvPr id="97" name="Google Shape;97;p12"/>
          <p:cNvSpPr/>
          <p:nvPr/>
        </p:nvSpPr>
        <p:spPr>
          <a:xfrm>
            <a:off x="531133" y="788900"/>
            <a:ext cx="11134800" cy="60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aphicFrame>
        <p:nvGraphicFramePr>
          <p:cNvPr id="98" name="Google Shape;98;p12"/>
          <p:cNvGraphicFramePr/>
          <p:nvPr>
            <p:extLst>
              <p:ext uri="{D42A27DB-BD31-4B8C-83A1-F6EECF244321}">
                <p14:modId xmlns:p14="http://schemas.microsoft.com/office/powerpoint/2010/main" val="2488370008"/>
              </p:ext>
            </p:extLst>
          </p:nvPr>
        </p:nvGraphicFramePr>
        <p:xfrm>
          <a:off x="821051" y="976467"/>
          <a:ext cx="10554966" cy="569926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086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2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8853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O quê?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L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Quando?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Quanto tempo?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R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073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53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Vi uma série na Netflix (no meu tablet).</a:t>
                      </a:r>
                      <a:endParaRPr sz="5300" b="1" dirty="0">
                        <a:latin typeface="Fairwater Script" panose="02000507000000020003" pitchFamily="2" charset="0"/>
                        <a:ea typeface="Caveat"/>
                        <a:cs typeface="Caveat"/>
                        <a:sym typeface="Caveat"/>
                      </a:endParaRPr>
                    </a:p>
                  </a:txBody>
                  <a:tcPr marL="84667" marR="84667" marT="84667" marB="84667">
                    <a:lnL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53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Tarde, na quarta-feira, na cama, até adormecer</a:t>
                      </a:r>
                      <a:endParaRPr sz="5300" b="1" dirty="0">
                        <a:latin typeface="Fairwater Script" panose="02000507000000020003" pitchFamily="2" charset="0"/>
                        <a:ea typeface="Caveat"/>
                        <a:cs typeface="Caveat"/>
                        <a:sym typeface="Caveat"/>
                      </a:endParaRPr>
                    </a:p>
                  </a:txBody>
                  <a:tcPr marL="84667" marR="84667" marT="84667" marB="84667"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53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Duas horas e meia</a:t>
                      </a:r>
                      <a:endParaRPr sz="5300" b="1" dirty="0">
                        <a:latin typeface="Fairwater Script" panose="02000507000000020003" pitchFamily="2" charset="0"/>
                        <a:ea typeface="Caveat"/>
                        <a:cs typeface="Caveat"/>
                        <a:sym typeface="Caveat"/>
                      </a:endParaRPr>
                    </a:p>
                  </a:txBody>
                  <a:tcPr marL="84667" marR="84667" marT="84667" marB="84667">
                    <a:lnR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3"/>
          <p:cNvPicPr preferRelativeResize="0"/>
          <p:nvPr/>
        </p:nvPicPr>
        <p:blipFill rotWithShape="1">
          <a:blip r:embed="rId3">
            <a:alphaModFix/>
          </a:blip>
          <a:srcRect b="57852"/>
          <a:stretch/>
        </p:blipFill>
        <p:spPr>
          <a:xfrm>
            <a:off x="526168" y="777800"/>
            <a:ext cx="11139665" cy="6080203"/>
          </a:xfrm>
          <a:prstGeom prst="rect">
            <a:avLst/>
          </a:prstGeom>
          <a:noFill/>
          <a:ln>
            <a:noFill/>
          </a:ln>
          <a:effectLst>
            <a:outerShdw blurRad="57150" dist="19050" dir="21300000" algn="bl" rotWithShape="0">
              <a:srgbClr val="000000">
                <a:alpha val="48000"/>
              </a:srgbClr>
            </a:outerShdw>
          </a:effectLst>
        </p:spPr>
      </p:pic>
      <p:sp>
        <p:nvSpPr>
          <p:cNvPr id="106" name="Google Shape;106;p13"/>
          <p:cNvSpPr/>
          <p:nvPr/>
        </p:nvSpPr>
        <p:spPr>
          <a:xfrm>
            <a:off x="531133" y="788900"/>
            <a:ext cx="11134800" cy="60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aphicFrame>
        <p:nvGraphicFramePr>
          <p:cNvPr id="107" name="Google Shape;107;p13"/>
          <p:cNvGraphicFramePr/>
          <p:nvPr>
            <p:extLst>
              <p:ext uri="{D42A27DB-BD31-4B8C-83A1-F6EECF244321}">
                <p14:modId xmlns:p14="http://schemas.microsoft.com/office/powerpoint/2010/main" val="2631155536"/>
              </p:ext>
            </p:extLst>
          </p:nvPr>
        </p:nvGraphicFramePr>
        <p:xfrm>
          <a:off x="821051" y="976467"/>
          <a:ext cx="10554966" cy="724746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086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2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8853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O quê?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L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Quando?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Quanto tempo?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R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893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48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Joguei um jogo on-line (</a:t>
                      </a:r>
                      <a:r>
                        <a:rPr lang="en" sz="4800" b="1" i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Fortnite</a:t>
                      </a:r>
                      <a:r>
                        <a:rPr lang="en" sz="48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) no computador dos meus pais.</a:t>
                      </a:r>
                      <a:endParaRPr sz="4800" b="1" dirty="0">
                        <a:solidFill>
                          <a:schemeClr val="dk1"/>
                        </a:solidFill>
                        <a:latin typeface="Fairwater Script" panose="02000507000000020003" pitchFamily="2" charset="0"/>
                        <a:ea typeface="Caveat"/>
                        <a:cs typeface="Caveat"/>
                        <a:sym typeface="Caveat"/>
                      </a:endParaRPr>
                    </a:p>
                  </a:txBody>
                  <a:tcPr marL="84667" marR="84667" marT="84667" marB="84667">
                    <a:lnL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48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No sábado, praticamente todo o dia</a:t>
                      </a:r>
                      <a:endParaRPr sz="4800" b="1" dirty="0">
                        <a:solidFill>
                          <a:schemeClr val="dk1"/>
                        </a:solidFill>
                        <a:latin typeface="Fairwater Script" panose="02000507000000020003" pitchFamily="2" charset="0"/>
                        <a:ea typeface="Caveat"/>
                        <a:cs typeface="Caveat"/>
                        <a:sym typeface="Caveat"/>
                      </a:endParaRPr>
                    </a:p>
                  </a:txBody>
                  <a:tcPr marL="84667" marR="84667" marT="84667" marB="84667"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8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Cerca de seis horas</a:t>
                      </a:r>
                      <a:endParaRPr sz="4800" b="1" dirty="0">
                        <a:solidFill>
                          <a:schemeClr val="dk1"/>
                        </a:solidFill>
                        <a:latin typeface="Fairwater Script" panose="02000507000000020003" pitchFamily="2" charset="0"/>
                        <a:ea typeface="Caveat"/>
                        <a:cs typeface="Caveat"/>
                        <a:sym typeface="Caveat"/>
                      </a:endParaRPr>
                    </a:p>
                  </a:txBody>
                  <a:tcPr marL="84667" marR="84667" marT="84667" marB="84667">
                    <a:lnR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14"/>
          <p:cNvPicPr preferRelativeResize="0"/>
          <p:nvPr/>
        </p:nvPicPr>
        <p:blipFill rotWithShape="1">
          <a:blip r:embed="rId3">
            <a:alphaModFix/>
          </a:blip>
          <a:srcRect b="57852"/>
          <a:stretch/>
        </p:blipFill>
        <p:spPr>
          <a:xfrm>
            <a:off x="526168" y="777800"/>
            <a:ext cx="11139665" cy="6080203"/>
          </a:xfrm>
          <a:prstGeom prst="rect">
            <a:avLst/>
          </a:prstGeom>
          <a:noFill/>
          <a:ln>
            <a:noFill/>
          </a:ln>
          <a:effectLst>
            <a:outerShdw blurRad="57150" dist="19050" dir="21300000" algn="bl" rotWithShape="0">
              <a:srgbClr val="000000">
                <a:alpha val="48000"/>
              </a:srgbClr>
            </a:outerShdw>
          </a:effectLst>
        </p:spPr>
      </p:pic>
      <p:sp>
        <p:nvSpPr>
          <p:cNvPr id="115" name="Google Shape;115;p14"/>
          <p:cNvSpPr/>
          <p:nvPr/>
        </p:nvSpPr>
        <p:spPr>
          <a:xfrm>
            <a:off x="531133" y="788900"/>
            <a:ext cx="11134800" cy="60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aphicFrame>
        <p:nvGraphicFramePr>
          <p:cNvPr id="116" name="Google Shape;116;p14"/>
          <p:cNvGraphicFramePr/>
          <p:nvPr>
            <p:extLst>
              <p:ext uri="{D42A27DB-BD31-4B8C-83A1-F6EECF244321}">
                <p14:modId xmlns:p14="http://schemas.microsoft.com/office/powerpoint/2010/main" val="884788834"/>
              </p:ext>
            </p:extLst>
          </p:nvPr>
        </p:nvGraphicFramePr>
        <p:xfrm>
          <a:off x="821051" y="976467"/>
          <a:ext cx="10554966" cy="724746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086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2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8853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O quê?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L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Quando?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Quanto tempo?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R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893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53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Falei com a minha avó no Whatsup (no telemóvel do meu pai).</a:t>
                      </a:r>
                      <a:endParaRPr sz="5300" b="1" dirty="0">
                        <a:solidFill>
                          <a:schemeClr val="dk1"/>
                        </a:solidFill>
                        <a:latin typeface="Fairwater Script" panose="02000507000000020003" pitchFamily="2" charset="0"/>
                        <a:ea typeface="Caveat"/>
                        <a:cs typeface="Caveat"/>
                        <a:sym typeface="Caveat"/>
                      </a:endParaRPr>
                    </a:p>
                  </a:txBody>
                  <a:tcPr marL="84667" marR="84667" marT="84667" marB="84667">
                    <a:lnL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53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Na terça à noite, antes do jantar</a:t>
                      </a:r>
                      <a:endParaRPr sz="5300" b="1" dirty="0">
                        <a:solidFill>
                          <a:schemeClr val="dk1"/>
                        </a:solidFill>
                        <a:latin typeface="Fairwater Script" panose="02000507000000020003" pitchFamily="2" charset="0"/>
                        <a:ea typeface="Caveat"/>
                        <a:cs typeface="Caveat"/>
                        <a:sym typeface="Caveat"/>
                      </a:endParaRPr>
                    </a:p>
                  </a:txBody>
                  <a:tcPr marL="84667" marR="84667" marT="84667" marB="84667"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53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Cerca de 10 minutos</a:t>
                      </a:r>
                      <a:endParaRPr sz="5300" b="1" dirty="0">
                        <a:solidFill>
                          <a:schemeClr val="dk1"/>
                        </a:solidFill>
                        <a:latin typeface="Fairwater Script" panose="02000507000000020003" pitchFamily="2" charset="0"/>
                        <a:ea typeface="Caveat"/>
                        <a:cs typeface="Caveat"/>
                        <a:sym typeface="Caveat"/>
                      </a:endParaRPr>
                    </a:p>
                  </a:txBody>
                  <a:tcPr marL="84667" marR="84667" marT="84667" marB="84667">
                    <a:lnR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15"/>
          <p:cNvPicPr preferRelativeResize="0"/>
          <p:nvPr/>
        </p:nvPicPr>
        <p:blipFill rotWithShape="1">
          <a:blip r:embed="rId3">
            <a:alphaModFix/>
          </a:blip>
          <a:srcRect b="57852"/>
          <a:stretch/>
        </p:blipFill>
        <p:spPr>
          <a:xfrm>
            <a:off x="526168" y="777800"/>
            <a:ext cx="11139665" cy="6080203"/>
          </a:xfrm>
          <a:prstGeom prst="rect">
            <a:avLst/>
          </a:prstGeom>
          <a:noFill/>
          <a:ln>
            <a:noFill/>
          </a:ln>
          <a:effectLst>
            <a:outerShdw blurRad="57150" dist="19050" dir="21300000" algn="bl" rotWithShape="0">
              <a:srgbClr val="000000">
                <a:alpha val="48000"/>
              </a:srgbClr>
            </a:outerShdw>
          </a:effectLst>
        </p:spPr>
      </p:pic>
      <p:sp>
        <p:nvSpPr>
          <p:cNvPr id="124" name="Google Shape;124;p15"/>
          <p:cNvSpPr/>
          <p:nvPr/>
        </p:nvSpPr>
        <p:spPr>
          <a:xfrm>
            <a:off x="531133" y="788900"/>
            <a:ext cx="11134800" cy="60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aphicFrame>
        <p:nvGraphicFramePr>
          <p:cNvPr id="125" name="Google Shape;125;p15"/>
          <p:cNvGraphicFramePr/>
          <p:nvPr>
            <p:extLst>
              <p:ext uri="{D42A27DB-BD31-4B8C-83A1-F6EECF244321}">
                <p14:modId xmlns:p14="http://schemas.microsoft.com/office/powerpoint/2010/main" val="3668877402"/>
              </p:ext>
            </p:extLst>
          </p:nvPr>
        </p:nvGraphicFramePr>
        <p:xfrm>
          <a:off x="821051" y="976467"/>
          <a:ext cx="10554966" cy="667850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086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2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8853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O quê?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L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Quando?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Quanto tempo?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R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997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48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Fui aoTikTok e criei alguns vídeos giros para mandar aos meus amigos.</a:t>
                      </a:r>
                      <a:endParaRPr sz="4800" b="1" dirty="0">
                        <a:solidFill>
                          <a:schemeClr val="dk1"/>
                        </a:solidFill>
                        <a:latin typeface="Fairwater Script" panose="02000507000000020003" pitchFamily="2" charset="0"/>
                        <a:ea typeface="Caveat"/>
                        <a:cs typeface="Caveat"/>
                        <a:sym typeface="Caveat"/>
                      </a:endParaRPr>
                    </a:p>
                  </a:txBody>
                  <a:tcPr marL="84667" marR="84667" marT="84667" marB="84667">
                    <a:lnL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53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Na terça-feira, depois da escola.</a:t>
                      </a:r>
                      <a:endParaRPr sz="5300" b="1" dirty="0">
                        <a:solidFill>
                          <a:schemeClr val="dk1"/>
                        </a:solidFill>
                        <a:latin typeface="Fairwater Script" panose="02000507000000020003" pitchFamily="2" charset="0"/>
                        <a:ea typeface="Caveat"/>
                        <a:cs typeface="Caveat"/>
                        <a:sym typeface="Caveat"/>
                      </a:endParaRPr>
                    </a:p>
                  </a:txBody>
                  <a:tcPr marL="84667" marR="84667" marT="84667" marB="84667"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53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C</a:t>
                      </a:r>
                      <a:r>
                        <a:rPr lang="en" sz="53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erca de 45 minutos</a:t>
                      </a:r>
                      <a:endParaRPr sz="5300" b="1" dirty="0">
                        <a:solidFill>
                          <a:schemeClr val="dk1"/>
                        </a:solidFill>
                        <a:latin typeface="Fairwater Script" panose="02000507000000020003" pitchFamily="2" charset="0"/>
                        <a:ea typeface="Caveat"/>
                        <a:cs typeface="Caveat"/>
                        <a:sym typeface="Caveat"/>
                      </a:endParaRPr>
                    </a:p>
                  </a:txBody>
                  <a:tcPr marL="84667" marR="84667" marT="84667" marB="84667">
                    <a:lnR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16"/>
          <p:cNvPicPr preferRelativeResize="0"/>
          <p:nvPr/>
        </p:nvPicPr>
        <p:blipFill rotWithShape="1">
          <a:blip r:embed="rId3">
            <a:alphaModFix/>
          </a:blip>
          <a:srcRect b="57852"/>
          <a:stretch/>
        </p:blipFill>
        <p:spPr>
          <a:xfrm>
            <a:off x="526168" y="777800"/>
            <a:ext cx="11139665" cy="6080203"/>
          </a:xfrm>
          <a:prstGeom prst="rect">
            <a:avLst/>
          </a:prstGeom>
          <a:noFill/>
          <a:ln>
            <a:noFill/>
          </a:ln>
          <a:effectLst>
            <a:outerShdw blurRad="57150" dist="19050" dir="21300000" algn="bl" rotWithShape="0">
              <a:srgbClr val="000000">
                <a:alpha val="48000"/>
              </a:srgbClr>
            </a:outerShdw>
          </a:effectLst>
        </p:spPr>
      </p:pic>
      <p:sp>
        <p:nvSpPr>
          <p:cNvPr id="133" name="Google Shape;133;p16"/>
          <p:cNvSpPr/>
          <p:nvPr/>
        </p:nvSpPr>
        <p:spPr>
          <a:xfrm>
            <a:off x="531133" y="788900"/>
            <a:ext cx="11134800" cy="60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aphicFrame>
        <p:nvGraphicFramePr>
          <p:cNvPr id="134" name="Google Shape;134;p16"/>
          <p:cNvGraphicFramePr/>
          <p:nvPr>
            <p:extLst>
              <p:ext uri="{D42A27DB-BD31-4B8C-83A1-F6EECF244321}">
                <p14:modId xmlns:p14="http://schemas.microsoft.com/office/powerpoint/2010/main" val="3230316904"/>
              </p:ext>
            </p:extLst>
          </p:nvPr>
        </p:nvGraphicFramePr>
        <p:xfrm>
          <a:off x="821051" y="976467"/>
          <a:ext cx="10554966" cy="806026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086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2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8853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O quê?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L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Quando?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>
                          <a:latin typeface="Lato"/>
                          <a:ea typeface="Lato"/>
                          <a:cs typeface="Lato"/>
                          <a:sym typeface="Lato"/>
                        </a:rPr>
                        <a:t>Quanto tempo?</a:t>
                      </a:r>
                      <a:endParaRPr sz="4000" b="1" dirty="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84667" marR="84667" marT="84667" marB="84667" anchor="ctr">
                    <a:lnR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7173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53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Li um livro de que estou mesmo a gostar neste momento.</a:t>
                      </a:r>
                      <a:endParaRPr sz="4800" b="1" dirty="0">
                        <a:solidFill>
                          <a:schemeClr val="dk1"/>
                        </a:solidFill>
                        <a:latin typeface="Fairwater Script" panose="02000507000000020003" pitchFamily="2" charset="0"/>
                        <a:ea typeface="Caveat"/>
                        <a:cs typeface="Caveat"/>
                        <a:sym typeface="Caveat"/>
                      </a:endParaRPr>
                    </a:p>
                  </a:txBody>
                  <a:tcPr marL="84667" marR="84667" marT="84667" marB="84667">
                    <a:lnL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53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Terça-feira à noite, depois do jantar</a:t>
                      </a:r>
                      <a:endParaRPr sz="5300" b="1" dirty="0">
                        <a:solidFill>
                          <a:schemeClr val="dk1"/>
                        </a:solidFill>
                        <a:latin typeface="Fairwater Script" panose="02000507000000020003" pitchFamily="2" charset="0"/>
                        <a:ea typeface="Caveat"/>
                        <a:cs typeface="Caveat"/>
                        <a:sym typeface="Caveat"/>
                      </a:endParaRPr>
                    </a:p>
                  </a:txBody>
                  <a:tcPr marL="84667" marR="84667" marT="84667" marB="84667"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5300" b="1" dirty="0">
                          <a:solidFill>
                            <a:schemeClr val="dk1"/>
                          </a:solidFill>
                          <a:latin typeface="Fairwater Script" panose="02000507000000020003" pitchFamily="2" charset="0"/>
                          <a:ea typeface="Caveat"/>
                          <a:cs typeface="Caveat"/>
                          <a:sym typeface="Caveat"/>
                        </a:rPr>
                        <a:t>Cerca de uma hora</a:t>
                      </a:r>
                      <a:endParaRPr sz="5300" b="1" dirty="0">
                        <a:solidFill>
                          <a:schemeClr val="dk1"/>
                        </a:solidFill>
                        <a:latin typeface="Fairwater Script" panose="02000507000000020003" pitchFamily="2" charset="0"/>
                        <a:ea typeface="Caveat"/>
                        <a:cs typeface="Caveat"/>
                        <a:sym typeface="Caveat"/>
                      </a:endParaRPr>
                    </a:p>
                  </a:txBody>
                  <a:tcPr marL="84667" marR="84667" marT="84667" marB="84667">
                    <a:lnR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246</Words>
  <Application>Microsoft Office PowerPoint</Application>
  <PresentationFormat>Ecrã Panorâmico</PresentationFormat>
  <Paragraphs>42</Paragraphs>
  <Slides>7</Slides>
  <Notes>6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Fairwater Script</vt:lpstr>
      <vt:lpstr>Lato</vt:lpstr>
      <vt:lpstr>Nickname DEMO</vt:lpstr>
      <vt:lpstr>Raleway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 minhas escolhas de media | Escolhas de media</dc:title>
  <dc:creator>ME | Rede de bibliotecas Escolares</dc:creator>
  <cp:lastModifiedBy>Maria João Filipe (DGE-RBE)</cp:lastModifiedBy>
  <cp:revision>4</cp:revision>
  <dcterms:created xsi:type="dcterms:W3CDTF">2022-04-23T15:47:15Z</dcterms:created>
  <dcterms:modified xsi:type="dcterms:W3CDTF">2022-04-23T18:34:35Z</dcterms:modified>
</cp:coreProperties>
</file>